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3" r:id="rId1"/>
  </p:sldMasterIdLst>
  <p:notesMasterIdLst>
    <p:notesMasterId r:id="rId22"/>
  </p:notesMasterIdLst>
  <p:sldIdLst>
    <p:sldId id="256" r:id="rId2"/>
    <p:sldId id="276" r:id="rId3"/>
    <p:sldId id="305" r:id="rId4"/>
    <p:sldId id="306" r:id="rId5"/>
    <p:sldId id="307" r:id="rId6"/>
    <p:sldId id="318" r:id="rId7"/>
    <p:sldId id="311" r:id="rId8"/>
    <p:sldId id="301" r:id="rId9"/>
    <p:sldId id="338" r:id="rId10"/>
    <p:sldId id="335" r:id="rId11"/>
    <p:sldId id="324" r:id="rId12"/>
    <p:sldId id="313" r:id="rId13"/>
    <p:sldId id="326" r:id="rId14"/>
    <p:sldId id="331" r:id="rId15"/>
    <p:sldId id="342" r:id="rId16"/>
    <p:sldId id="343" r:id="rId17"/>
    <p:sldId id="341" r:id="rId18"/>
    <p:sldId id="328" r:id="rId19"/>
    <p:sldId id="317" r:id="rId20"/>
    <p:sldId id="303" r:id="rId21"/>
  </p:sldIdLst>
  <p:sldSz cx="9144000" cy="5143500" type="screen16x9"/>
  <p:notesSz cx="6858000" cy="9144000"/>
  <p:embeddedFontLst>
    <p:embeddedFont>
      <p:font typeface="Google Sans" panose="020B0604020202020204" charset="0"/>
      <p:regular r:id="rId23"/>
      <p:bold r:id="rId24"/>
      <p:italic r:id="rId25"/>
      <p:boldItalic r:id="rId26"/>
    </p:embeddedFont>
    <p:embeddedFont>
      <p:font typeface="Google Sans Medium" panose="020B0604020202020204" charset="0"/>
      <p:regular r:id="rId27"/>
      <p:bold r:id="rId28"/>
      <p:italic r:id="rId29"/>
      <p:boldItalic r:id="rId30"/>
    </p:embeddedFont>
    <p:embeddedFont>
      <p:font typeface="Helvetica Neue Light" panose="020B0604020202020204" charset="0"/>
      <p:regular r:id="rId31"/>
      <p:bold r:id="rId32"/>
      <p:italic r:id="rId33"/>
      <p:boldItalic r:id="rId34"/>
    </p:embeddedFont>
    <p:embeddedFont>
      <p:font typeface="Roboto" panose="02000000000000000000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ctave Antoni" initials="OA" lastIdx="2" clrIdx="0">
    <p:extLst>
      <p:ext uri="{19B8F6BF-5375-455C-9EA6-DF929625EA0E}">
        <p15:presenceInfo xmlns:p15="http://schemas.microsoft.com/office/powerpoint/2012/main" userId="ca96be180171202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BF6AF3F-0343-4A23-BE9C-02CC7B9B73EC}">
  <a:tblStyle styleId="{4BF6AF3F-0343-4A23-BE9C-02CC7B9B73EC}" styleName="Table_0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6E6"/>
          </a:solidFill>
        </a:fill>
      </a:tcStyle>
    </a:wholeTbl>
    <a:band1H>
      <a:tcTxStyle/>
      <a:tcStyle>
        <a:tcBdr/>
        <a:fill>
          <a:solidFill>
            <a:srgbClr val="CACA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CA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7759F7B-54D6-413E-ACD6-0FCB2DC4F39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91462" autoAdjust="0"/>
  </p:normalViewPr>
  <p:slideViewPr>
    <p:cSldViewPr snapToGrid="0">
      <p:cViewPr varScale="1">
        <p:scale>
          <a:sx n="90" d="100"/>
          <a:sy n="90" d="100"/>
        </p:scale>
        <p:origin x="106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3ccbf6ac24_6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3ccbf6ac24_6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3715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8574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3995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5410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458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6276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9371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4696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7712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486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1431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009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24" name="Google Shape;24;p3"/>
          <p:cNvCxnSpPr/>
          <p:nvPr/>
        </p:nvCxnSpPr>
        <p:spPr>
          <a:xfrm rot="10800000">
            <a:off x="559254" y="14273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2" name="Google Shape;32;p3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Core Red">
  <p:cSld name="CUSTOM_1_1_1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5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36" name="Google Shape;136;p15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138" name="Google Shape;138;p15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Red">
  <p:cSld name="TITLE_2_1_1_1_1_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83" name="Google Shape;183;p19"/>
          <p:cNvSpPr txBox="1">
            <a:spLocks noGrp="1"/>
          </p:cNvSpPr>
          <p:nvPr>
            <p:ph type="body" idx="1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84" name="Google Shape;184;p19"/>
          <p:cNvSpPr txBox="1">
            <a:spLocks noGrp="1"/>
          </p:cNvSpPr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185" name="Google Shape;185;p19"/>
          <p:cNvSpPr txBox="1">
            <a:spLocks noGrp="1"/>
          </p:cNvSpPr>
          <p:nvPr>
            <p:ph type="body" idx="2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Dark Yellow 700">
  <p:cSld name="CUSTOM_1_1_1_1_1_1_1_1_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1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1" name="Google Shape;201;p21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203" name="Google Shape;203;p21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Dark Green 900">
  <p:cSld name="CUSTOM_1_1_1_1_1_1_1_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137333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7" name="Google Shape;207;p22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209" name="Google Shape;209;p22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Dark Red 800">
  <p:cSld name="CUSTOM_1_1_1_1_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13" name="Google Shape;213;p23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215" name="Google Shape;215;p23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nal Intro/Context Slide">
  <p:cSld name="Blank - Title_1_1_3_1_1">
    <p:bg>
      <p:bgPr>
        <a:solidFill>
          <a:srgbClr val="FBBC04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/>
          <p:nvPr/>
        </p:nvSpPr>
        <p:spPr>
          <a:xfrm>
            <a:off x="0" y="0"/>
            <a:ext cx="9144000" cy="4938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INTERNAL ONLY</a:t>
            </a:r>
            <a:endParaRPr sz="1400" b="0" i="0" u="none" strike="noStrike" cap="non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20" name="Google Shape;220;p24"/>
          <p:cNvSpPr/>
          <p:nvPr/>
        </p:nvSpPr>
        <p:spPr>
          <a:xfrm>
            <a:off x="3773600" y="178350"/>
            <a:ext cx="156000" cy="137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24"/>
          <p:cNvSpPr txBox="1">
            <a:spLocks noGrp="1"/>
          </p:cNvSpPr>
          <p:nvPr>
            <p:ph type="body" idx="1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9" name="Google Shape;229;p24"/>
          <p:cNvSpPr txBox="1">
            <a:spLocks noGrp="1"/>
          </p:cNvSpPr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nal header">
  <p:cSld name="Blank - Title_1_1_3_1_1_2">
    <p:bg>
      <p:bgPr>
        <a:noFill/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/>
          <p:nvPr/>
        </p:nvSpPr>
        <p:spPr>
          <a:xfrm>
            <a:off x="0" y="0"/>
            <a:ext cx="9144000" cy="4938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INTERNAL ONLY</a:t>
            </a:r>
            <a:endParaRPr sz="1400" b="0" i="0" u="none" strike="noStrike" cap="non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773600" y="178350"/>
            <a:ext cx="156000" cy="137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" name="Google Shape;234;p25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35" name="Google Shape;235;p25"/>
            <p:cNvSpPr/>
            <p:nvPr/>
          </p:nvSpPr>
          <p:spPr>
            <a:xfrm>
              <a:off x="0" y="0"/>
              <a:ext cx="511375" cy="524800"/>
            </a:xfrm>
            <a:custGeom>
              <a:avLst/>
              <a:gdLst/>
              <a:ahLst/>
              <a:cxnLst/>
              <a:rect l="l" t="t" r="r" b="b"/>
              <a:pathLst>
                <a:path w="20455" h="20992" extrusionOk="0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5"/>
            <p:cNvSpPr/>
            <p:nvPr/>
          </p:nvSpPr>
          <p:spPr>
            <a:xfrm>
              <a:off x="540400" y="187300"/>
              <a:ext cx="339200" cy="337950"/>
            </a:xfrm>
            <a:custGeom>
              <a:avLst/>
              <a:gdLst/>
              <a:ahLst/>
              <a:cxnLst/>
              <a:rect l="l" t="t" r="r" b="b"/>
              <a:pathLst>
                <a:path w="13568" h="13518" extrusionOk="0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25"/>
            <p:cNvSpPr/>
            <p:nvPr/>
          </p:nvSpPr>
          <p:spPr>
            <a:xfrm>
              <a:off x="910400" y="187300"/>
              <a:ext cx="339200" cy="337950"/>
            </a:xfrm>
            <a:custGeom>
              <a:avLst/>
              <a:gdLst/>
              <a:ahLst/>
              <a:cxnLst/>
              <a:rect l="l" t="t" r="r" b="b"/>
              <a:pathLst>
                <a:path w="13568" h="13518" extrusionOk="0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25"/>
            <p:cNvSpPr/>
            <p:nvPr/>
          </p:nvSpPr>
          <p:spPr>
            <a:xfrm>
              <a:off x="1280400" y="187325"/>
              <a:ext cx="323850" cy="489600"/>
            </a:xfrm>
            <a:custGeom>
              <a:avLst/>
              <a:gdLst/>
              <a:ahLst/>
              <a:cxnLst/>
              <a:rect l="l" t="t" r="r" b="b"/>
              <a:pathLst>
                <a:path w="12954" h="19584" extrusionOk="0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5"/>
            <p:cNvSpPr/>
            <p:nvPr/>
          </p:nvSpPr>
          <p:spPr>
            <a:xfrm>
              <a:off x="1655750" y="20000"/>
              <a:ext cx="74250" cy="495000"/>
            </a:xfrm>
            <a:custGeom>
              <a:avLst/>
              <a:gdLst/>
              <a:ahLst/>
              <a:cxnLst/>
              <a:rect l="l" t="t" r="r" b="b"/>
              <a:pathLst>
                <a:path w="2970" h="19800" extrusionOk="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5"/>
            <p:cNvSpPr/>
            <p:nvPr/>
          </p:nvSpPr>
          <p:spPr>
            <a:xfrm>
              <a:off x="1765825" y="187275"/>
              <a:ext cx="311700" cy="337950"/>
            </a:xfrm>
            <a:custGeom>
              <a:avLst/>
              <a:gdLst/>
              <a:ahLst/>
              <a:cxnLst/>
              <a:rect l="l" t="t" r="r" b="b"/>
              <a:pathLst>
                <a:path w="12468" h="13518" extrusionOk="0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Yellow">
  <p:cSld name="TITLE_2_1_2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6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0" i="0" u="none" strike="noStrike" cap="non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46" name="Google Shape;246;p26"/>
          <p:cNvSpPr txBox="1">
            <a:spLocks noGrp="1"/>
          </p:cNvSpPr>
          <p:nvPr>
            <p:ph type="body" idx="1"/>
          </p:nvPr>
        </p:nvSpPr>
        <p:spPr>
          <a:xfrm>
            <a:off x="362563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7" name="Google Shape;247;p26"/>
          <p:cNvSpPr txBox="1">
            <a:spLocks noGrp="1"/>
          </p:cNvSpPr>
          <p:nvPr>
            <p:ph type="title"/>
          </p:nvPr>
        </p:nvSpPr>
        <p:spPr>
          <a:xfrm>
            <a:off x="362563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Slide - Basic Text - Red">
  <p:cSld name="TITLE_2_3_3_2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1"/>
          <p:cNvSpPr txBox="1">
            <a:spLocks noGrp="1"/>
          </p:cNvSpPr>
          <p:nvPr>
            <p:ph type="body" idx="1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0" name="Google Shape;310;p31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0" i="0" u="none" strike="noStrike" cap="non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2" name="Google Shape;312;p3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3" name="Google Shape;313;p31"/>
          <p:cNvSpPr txBox="1">
            <a:spLocks noGrp="1"/>
          </p:cNvSpPr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nal Slide 1">
  <p:cSld name="Blank - Title_1_1_3_1_1_1_1">
    <p:bg>
      <p:bgPr>
        <a:solidFill>
          <a:srgbClr val="FBBC04"/>
        </a:solidFill>
        <a:effectLst/>
      </p:bgPr>
    </p:bg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5"/>
          <p:cNvSpPr/>
          <p:nvPr/>
        </p:nvSpPr>
        <p:spPr>
          <a:xfrm>
            <a:off x="0" y="0"/>
            <a:ext cx="9144000" cy="5226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Internal Only</a:t>
            </a:r>
            <a:endParaRPr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64" name="Google Shape;364;p35"/>
          <p:cNvSpPr/>
          <p:nvPr/>
        </p:nvSpPr>
        <p:spPr>
          <a:xfrm>
            <a:off x="3556300" y="149286"/>
            <a:ext cx="236400" cy="207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35"/>
          <p:cNvSpPr txBox="1">
            <a:spLocks noGrp="1"/>
          </p:cNvSpPr>
          <p:nvPr>
            <p:ph type="body" idx="1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457200" marR="0" lvl="0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66" name="Google Shape;366;p35"/>
          <p:cNvSpPr txBox="1">
            <a:spLocks noGrp="1"/>
          </p:cNvSpPr>
          <p:nvPr>
            <p:ph type="title"/>
          </p:nvPr>
        </p:nvSpPr>
        <p:spPr>
          <a:xfrm>
            <a:off x="395700" y="640549"/>
            <a:ext cx="7877100" cy="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sz="240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0" marR="0" lvl="1" indent="88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177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254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431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520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596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Core Blue">
  <p:cSld name="CUSTOM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35" name="Google Shape;35;p4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ogle Cover Slide 1">
  <p:cSld name="CUSTOM_2_1_1">
    <p:bg>
      <p:bgPr>
        <a:solidFill>
          <a:srgbClr val="FFFFFF"/>
        </a:solidFill>
        <a:effectLst/>
      </p:bgPr>
    </p:bg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6"/>
          <p:cNvSpPr txBox="1">
            <a:spLocks noGrp="1"/>
          </p:cNvSpPr>
          <p:nvPr>
            <p:ph type="subTitle" idx="1"/>
          </p:nvPr>
        </p:nvSpPr>
        <p:spPr>
          <a:xfrm>
            <a:off x="422950" y="2984175"/>
            <a:ext cx="7801200" cy="3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36"/>
          <p:cNvSpPr txBox="1">
            <a:spLocks noGrp="1"/>
          </p:cNvSpPr>
          <p:nvPr>
            <p:ph type="title"/>
          </p:nvPr>
        </p:nvSpPr>
        <p:spPr>
          <a:xfrm>
            <a:off x="392925" y="1049175"/>
            <a:ext cx="7831200" cy="193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78" name="Google Shape;378;p36"/>
          <p:cNvSpPr/>
          <p:nvPr/>
        </p:nvSpPr>
        <p:spPr>
          <a:xfrm>
            <a:off x="522575" y="3458700"/>
            <a:ext cx="465900" cy="94500"/>
          </a:xfrm>
          <a:prstGeom prst="roundRect">
            <a:avLst>
              <a:gd name="adj" fmla="val 50000"/>
            </a:avLst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36"/>
          <p:cNvSpPr txBox="1">
            <a:spLocks noGrp="1"/>
          </p:cNvSpPr>
          <p:nvPr>
            <p:ph type="subTitle" idx="2"/>
          </p:nvPr>
        </p:nvSpPr>
        <p:spPr>
          <a:xfrm>
            <a:off x="422950" y="3714075"/>
            <a:ext cx="7831200" cy="3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Yellow 1">
  <p:cSld name="TITLE_2_1_2_1_1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7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3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4" name="Google Shape;384;p37"/>
          <p:cNvSpPr txBox="1">
            <a:spLocks noGrp="1"/>
          </p:cNvSpPr>
          <p:nvPr>
            <p:ph type="body" idx="1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marL="914400" marR="0" lvl="1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marL="1371600" lvl="2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marL="1828800" lvl="3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marL="2286000" lvl="4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marL="2743200" lvl="5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marL="3200400" lvl="6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marL="3657600" lvl="7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marL="4114800" lvl="8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385" name="Google Shape;385;p37"/>
          <p:cNvSpPr txBox="1">
            <a:spLocks noGrp="1"/>
          </p:cNvSpPr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37"/>
          <p:cNvSpPr txBox="1">
            <a:spLocks noGrp="1"/>
          </p:cNvSpPr>
          <p:nvPr>
            <p:ph type="body" idx="2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Blue 1">
  <p:cSld name="TITLE_2_2_1_1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8"/>
          <p:cNvSpPr txBox="1">
            <a:spLocks noGrp="1"/>
          </p:cNvSpPr>
          <p:nvPr>
            <p:ph type="body" idx="1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marL="1371600" lvl="2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marL="1828800" lvl="3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marL="2286000" lvl="4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marL="2743200" lvl="5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marL="3200400" lvl="6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marL="3657600" lvl="7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marL="4114800" lvl="8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396" name="Google Shape;396;p38"/>
          <p:cNvSpPr txBox="1">
            <a:spLocks noGrp="1"/>
          </p:cNvSpPr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38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3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00" name="Google Shape;400;p38"/>
          <p:cNvSpPr txBox="1">
            <a:spLocks noGrp="1"/>
          </p:cNvSpPr>
          <p:nvPr>
            <p:ph type="body" idx="2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Green 1">
  <p:cSld name="TITLE_2_1_1_2_1_1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9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3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12" name="Google Shape;412;p39"/>
          <p:cNvSpPr txBox="1">
            <a:spLocks noGrp="1"/>
          </p:cNvSpPr>
          <p:nvPr>
            <p:ph type="body" idx="1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marL="914400" marR="0" lvl="1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marL="1371600" lvl="2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marL="1828800" lvl="3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marL="2286000" lvl="4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marL="2743200" lvl="5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marL="3200400" lvl="6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marL="3657600" lvl="7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marL="4114800" lvl="8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413" name="Google Shape;413;p39"/>
          <p:cNvSpPr txBox="1">
            <a:spLocks noGrp="1"/>
          </p:cNvSpPr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14" name="Google Shape;414;p39"/>
          <p:cNvSpPr txBox="1">
            <a:spLocks noGrp="1"/>
          </p:cNvSpPr>
          <p:nvPr>
            <p:ph type="body" idx="2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Red 1">
  <p:cSld name="TITLE_2_1_1_1_1_1_1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4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26" name="Google Shape;426;p40"/>
          <p:cNvSpPr txBox="1">
            <a:spLocks noGrp="1"/>
          </p:cNvSpPr>
          <p:nvPr>
            <p:ph type="body" idx="1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marL="914400" marR="0" lvl="1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marL="1371600" lvl="2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marL="1828800" lvl="3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marL="2286000" lvl="4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marL="2743200" lvl="5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marL="3200400" lvl="6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marL="3657600" lvl="7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marL="4114800" lvl="8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427" name="Google Shape;427;p40"/>
          <p:cNvSpPr txBox="1">
            <a:spLocks noGrp="1"/>
          </p:cNvSpPr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28" name="Google Shape;428;p40"/>
          <p:cNvSpPr txBox="1">
            <a:spLocks noGrp="1"/>
          </p:cNvSpPr>
          <p:nvPr>
            <p:ph type="body" idx="2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ogle Cover Slide">
  <p:cSld name="CUSTOM_2_1">
    <p:bg>
      <p:bgPr>
        <a:solidFill>
          <a:srgbClr val="FFFFFF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Slide - Blue">
  <p:cSld name="TITLE_2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0" i="0" u="none" strike="noStrike" cap="non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4" name="Google Shape;44;p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Slide - Basic Text - Blue">
  <p:cSld name="TITLE_2_3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0" i="0" u="none" strike="noStrike" cap="non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6" name="Google Shape;56;p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4" name="Google Shape;64;p7"/>
          <p:cNvSpPr txBox="1">
            <a:spLocks noGrp="1"/>
          </p:cNvSpPr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Core Yellow">
  <p:cSld name="CUSTOM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0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8" name="Google Shape;88;p10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90" name="Google Shape;90;p10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Slide - Yellow">
  <p:cSld name="TITLE_2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1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0" i="0" u="none" strike="noStrike" cap="non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5" name="Google Shape;95;p1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Core Green">
  <p:cSld name="CUSTOM_1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121" name="Google Shape;121;p13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9" r:id="rId9"/>
    <p:sldLayoutId id="2147483661" r:id="rId10"/>
    <p:sldLayoutId id="2147483665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7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ser.oc-static.com/upload/2019/10/24/15719089174041_Capture%20d%E2%80%99e%CC%81cran%202019-10-24%20a%CC%80%2011.20.23.p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7"/>
          <p:cNvSpPr/>
          <p:nvPr/>
        </p:nvSpPr>
        <p:spPr>
          <a:xfrm>
            <a:off x="485175" y="3846487"/>
            <a:ext cx="8310300" cy="90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Presented by: </a:t>
            </a:r>
            <a:r>
              <a:rPr lang="en" sz="1800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Octave Antoni</a:t>
            </a:r>
          </a:p>
          <a:p>
            <a:pPr marL="0" lvl="0" indent="0" algn="l" rtl="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Last Updated:  </a:t>
            </a:r>
            <a:r>
              <a:rPr lang="en" sz="1800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September 19</a:t>
            </a:r>
            <a:r>
              <a:rPr lang="en" sz="1800" baseline="30000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th</a:t>
            </a:r>
            <a:r>
              <a:rPr lang="en" sz="1800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, 2022</a:t>
            </a:r>
            <a:endParaRPr sz="800" dirty="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3" name="Google Shape;453;p47"/>
          <p:cNvSpPr/>
          <p:nvPr/>
        </p:nvSpPr>
        <p:spPr>
          <a:xfrm>
            <a:off x="416849" y="1819773"/>
            <a:ext cx="8310300" cy="9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3C4043"/>
                </a:solidFill>
                <a:latin typeface="Google Sans Medium"/>
                <a:ea typeface="Roboto"/>
                <a:cs typeface="Roboto"/>
                <a:sym typeface="Google Sans Medium"/>
              </a:rPr>
              <a:t>Analyzing Food Product Data</a:t>
            </a:r>
            <a:endParaRPr sz="400" dirty="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5" name="Google Shape;455;p47"/>
          <p:cNvSpPr/>
          <p:nvPr/>
        </p:nvSpPr>
        <p:spPr>
          <a:xfrm>
            <a:off x="522575" y="3505418"/>
            <a:ext cx="465900" cy="94500"/>
          </a:xfrm>
          <a:prstGeom prst="roundRect">
            <a:avLst>
              <a:gd name="adj" fmla="val 50000"/>
            </a:avLst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47"/>
          <p:cNvSpPr txBox="1"/>
          <p:nvPr/>
        </p:nvSpPr>
        <p:spPr>
          <a:xfrm>
            <a:off x="7814375" y="292125"/>
            <a:ext cx="1210200" cy="187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26" name="Picture 2" descr="The Department of Health and Human Services">
            <a:hlinkClick r:id="rId3"/>
            <a:extLst>
              <a:ext uri="{FF2B5EF4-FFF2-40B4-BE49-F238E27FC236}">
                <a16:creationId xmlns:a16="http://schemas.microsoft.com/office/drawing/2014/main" id="{DBBFDC8D-FEE1-2194-124F-F6BD2234B2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6721" y="27221"/>
            <a:ext cx="2143125" cy="2033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8695" y="895902"/>
            <a:ext cx="4180778" cy="382055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Both Nutri Score and Energy are </a:t>
            </a:r>
            <a:r>
              <a:rPr lang="en-US" sz="1400" b="1" dirty="0">
                <a:solidFill>
                  <a:schemeClr val="tx1"/>
                </a:solidFill>
              </a:rPr>
              <a:t>not normally distributed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/>
                </a:solidFill>
              </a:rPr>
              <a:t>We can see that there are </a:t>
            </a:r>
            <a:r>
              <a:rPr lang="en-US" sz="1400" b="1" dirty="0">
                <a:solidFill>
                  <a:schemeClr val="tx1"/>
                </a:solidFill>
              </a:rPr>
              <a:t>2 peaks </a:t>
            </a:r>
            <a:r>
              <a:rPr lang="en-US" sz="1400" dirty="0">
                <a:solidFill>
                  <a:schemeClr val="tx1"/>
                </a:solidFill>
              </a:rPr>
              <a:t>for both variables at 0-15 for </a:t>
            </a:r>
            <a:r>
              <a:rPr lang="en-US" sz="1400" dirty="0" err="1">
                <a:solidFill>
                  <a:schemeClr val="tx1"/>
                </a:solidFill>
              </a:rPr>
              <a:t>Nutriscore</a:t>
            </a:r>
            <a:r>
              <a:rPr lang="en-US" sz="1400" dirty="0">
                <a:solidFill>
                  <a:schemeClr val="tx1"/>
                </a:solidFill>
              </a:rPr>
              <a:t> and 250-1500 for Energy (KJ / 100g)</a:t>
            </a:r>
          </a:p>
          <a:p>
            <a:pPr marL="171450" indent="0">
              <a:lnSpc>
                <a:spcPct val="100000"/>
              </a:lnSpc>
              <a:buNone/>
            </a:pPr>
            <a:endParaRPr lang="en-US" sz="800" b="1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/>
                </a:solidFill>
              </a:rPr>
              <a:t>High Variance and standard deviation for </a:t>
            </a:r>
            <a:r>
              <a:rPr lang="en-US" sz="1400" b="1" dirty="0" err="1">
                <a:solidFill>
                  <a:schemeClr val="tx1"/>
                </a:solidFill>
              </a:rPr>
              <a:t>Nutriscore</a:t>
            </a:r>
            <a:r>
              <a:rPr lang="en-US" sz="1400" b="1" dirty="0">
                <a:solidFill>
                  <a:schemeClr val="tx1"/>
                </a:solidFill>
              </a:rPr>
              <a:t> and Energy</a:t>
            </a:r>
            <a:r>
              <a:rPr lang="en-US" sz="1400" dirty="0">
                <a:solidFill>
                  <a:schemeClr val="tx1"/>
                </a:solidFill>
              </a:rPr>
              <a:t> (627,971/792 for energy and 92/9.6 for </a:t>
            </a:r>
            <a:r>
              <a:rPr lang="en-US" sz="1400" dirty="0" err="1">
                <a:solidFill>
                  <a:schemeClr val="tx1"/>
                </a:solidFill>
              </a:rPr>
              <a:t>nutriscore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</a:p>
          <a:p>
            <a:pPr lvl="1">
              <a:lnSpc>
                <a:spcPct val="100000"/>
              </a:lnSpc>
            </a:pPr>
            <a:endParaRPr lang="en-US" sz="9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/>
                </a:solidFill>
              </a:rPr>
              <a:t>Both variables have low skewness and kurtosis </a:t>
            </a:r>
            <a:r>
              <a:rPr lang="en-US" sz="1400" dirty="0">
                <a:solidFill>
                  <a:schemeClr val="tx1"/>
                </a:solidFill>
              </a:rPr>
              <a:t>(0.59 and  -0.35 for Energy | 0.3 and -1,1 for </a:t>
            </a:r>
            <a:r>
              <a:rPr lang="en-US" sz="1400" dirty="0" err="1">
                <a:solidFill>
                  <a:schemeClr val="tx1"/>
                </a:solidFill>
              </a:rPr>
              <a:t>Nutriscore</a:t>
            </a:r>
            <a:r>
              <a:rPr lang="en-US" sz="1400" dirty="0">
                <a:solidFill>
                  <a:schemeClr val="tx1"/>
                </a:solidFill>
              </a:rPr>
              <a:t>)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551" y="153240"/>
            <a:ext cx="3864600" cy="863367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Distribution of Nutrition Score and Energy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CCA02C-730F-3BFA-540B-9B1E70258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0"/>
            <a:ext cx="4572000" cy="2474536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33C9BD-B629-8697-F350-59D0D731748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572000" y="2668965"/>
            <a:ext cx="4571999" cy="2474536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527889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101886" y="1307366"/>
            <a:ext cx="4752209" cy="333719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The </a:t>
            </a:r>
            <a:r>
              <a:rPr lang="en-US" sz="1400" b="1" dirty="0">
                <a:solidFill>
                  <a:schemeClr val="tx1"/>
                </a:solidFill>
              </a:rPr>
              <a:t>concentration of all nutrients is highly unequal </a:t>
            </a:r>
            <a:r>
              <a:rPr lang="en-US" sz="1400" dirty="0">
                <a:solidFill>
                  <a:schemeClr val="tx1"/>
                </a:solidFill>
              </a:rPr>
              <a:t>(Gini index &gt; 0.5)</a:t>
            </a:r>
          </a:p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The</a:t>
            </a:r>
            <a:r>
              <a:rPr lang="en-US" sz="1400" b="1" dirty="0">
                <a:solidFill>
                  <a:schemeClr val="tx1"/>
                </a:solidFill>
              </a:rPr>
              <a:t> concentration of energy is moderately unequal </a:t>
            </a:r>
            <a:r>
              <a:rPr lang="en-US" sz="1400" dirty="0">
                <a:solidFill>
                  <a:schemeClr val="tx1"/>
                </a:solidFill>
              </a:rPr>
              <a:t>(Gini index = 0.41)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UK Nutrition Score and Saturated Fat are the most unequally distributed variables 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with Gini indexes   ~= 0.7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01" y="324690"/>
            <a:ext cx="3864600" cy="863367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Concentration of nutrients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552D2D-0123-04F6-4C43-5721F4894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7088"/>
            <a:ext cx="4572000" cy="244181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721A1E-20DA-5D5F-62AF-8F827E971B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98" y="2699333"/>
            <a:ext cx="4572001" cy="2441812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539985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0C78BCB-32F3-F952-8610-5F51DB329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Analysis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2960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180209" y="1481613"/>
            <a:ext cx="3362888" cy="333719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Very strong correlation </a:t>
            </a:r>
            <a:r>
              <a:rPr lang="en-US" sz="1400" dirty="0">
                <a:solidFill>
                  <a:schemeClr val="tx1"/>
                </a:solidFill>
              </a:rPr>
              <a:t>between </a:t>
            </a:r>
            <a:r>
              <a:rPr lang="en-US" sz="1400" b="1" dirty="0">
                <a:solidFill>
                  <a:schemeClr val="tx1"/>
                </a:solidFill>
              </a:rPr>
              <a:t>UK-FR Nutri Scores </a:t>
            </a:r>
            <a:r>
              <a:rPr lang="en-US" sz="1400" dirty="0">
                <a:solidFill>
                  <a:schemeClr val="tx1"/>
                </a:solidFill>
              </a:rPr>
              <a:t>and </a:t>
            </a:r>
            <a:r>
              <a:rPr lang="en-US" sz="1400" b="1" dirty="0">
                <a:solidFill>
                  <a:schemeClr val="tx1"/>
                </a:solidFill>
              </a:rPr>
              <a:t>Salt and Sodium </a:t>
            </a:r>
            <a:r>
              <a:rPr lang="en-US" sz="1400" dirty="0">
                <a:solidFill>
                  <a:schemeClr val="tx1"/>
                </a:solidFill>
              </a:rPr>
              <a:t>(R &gt; 0.94)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Strong correlation </a:t>
            </a:r>
            <a:r>
              <a:rPr lang="en-US" sz="1400" dirty="0">
                <a:solidFill>
                  <a:schemeClr val="tx1"/>
                </a:solidFill>
              </a:rPr>
              <a:t>between</a:t>
            </a:r>
            <a:r>
              <a:rPr lang="en-US" sz="1400" b="1" dirty="0">
                <a:solidFill>
                  <a:schemeClr val="tx1"/>
                </a:solidFill>
              </a:rPr>
              <a:t> Fat and Saturated Fat </a:t>
            </a:r>
            <a:r>
              <a:rPr lang="en-US" sz="1400" dirty="0">
                <a:solidFill>
                  <a:schemeClr val="tx1"/>
                </a:solidFill>
              </a:rPr>
              <a:t>(R = 0.72)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Moderate correlation between Sugars  and Carbohydrates </a:t>
            </a:r>
            <a:r>
              <a:rPr lang="en-US" sz="1400" dirty="0">
                <a:solidFill>
                  <a:schemeClr val="tx1"/>
                </a:solidFill>
              </a:rPr>
              <a:t>(R = 0.62)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01" y="324690"/>
            <a:ext cx="2398699" cy="863367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Correlation of numeric variables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B0F8351-56F6-EBDA-C974-F72AC0414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3075079" y="0"/>
            <a:ext cx="6068921" cy="51435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62678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99304" y="1415403"/>
            <a:ext cx="4752209" cy="333719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Strong association </a:t>
            </a:r>
            <a:r>
              <a:rPr lang="en-US" sz="1400" dirty="0">
                <a:solidFill>
                  <a:schemeClr val="tx1"/>
                </a:solidFill>
              </a:rPr>
              <a:t>between Nutrition Score UK and Nutrition Score FR (Cramer’s V = 0.75)</a:t>
            </a:r>
          </a:p>
          <a:p>
            <a:pPr>
              <a:lnSpc>
                <a:spcPct val="200000"/>
              </a:lnSpc>
            </a:pP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Moderate association </a:t>
            </a:r>
            <a:r>
              <a:rPr lang="en-US" sz="1400" dirty="0">
                <a:solidFill>
                  <a:schemeClr val="tx1"/>
                </a:solidFill>
              </a:rPr>
              <a:t>between Food Category and Nutrition Score UK / FR (Cramer’s V = 0.37)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01" y="324690"/>
            <a:ext cx="3864600" cy="863367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Association of categorical variables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C384E9B-0A6C-1CB4-D2C1-92CE22E04D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569974" y="0"/>
            <a:ext cx="4574026" cy="2442893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608888C5-C18B-8283-5FEB-78A68C029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4572003" y="2700607"/>
            <a:ext cx="4574026" cy="2442893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10689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109240" y="1446172"/>
            <a:ext cx="4433232" cy="355822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Hypothesis : Correlation between Nutri-Score and Fat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Food category strongly correlated with several nutrients </a:t>
            </a:r>
            <a:r>
              <a:rPr lang="en-US" sz="1400" dirty="0">
                <a:solidFill>
                  <a:schemeClr val="tx1"/>
                </a:solidFill>
              </a:rPr>
              <a:t>(Carbohydrates the most)</a:t>
            </a:r>
            <a:endParaRPr lang="en-US" sz="1400" b="1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Strong correlation </a:t>
            </a:r>
            <a:r>
              <a:rPr lang="en-US" sz="1400" dirty="0">
                <a:solidFill>
                  <a:schemeClr val="tx1"/>
                </a:solidFill>
              </a:rPr>
              <a:t>between </a:t>
            </a:r>
            <a:r>
              <a:rPr lang="en-US" sz="1400" b="1" dirty="0">
                <a:solidFill>
                  <a:schemeClr val="tx1"/>
                </a:solidFill>
              </a:rPr>
              <a:t>Nutrition Score Grades (UK) and Saturated Fat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Moderate correlation </a:t>
            </a:r>
            <a:r>
              <a:rPr lang="en-US" sz="1400" dirty="0">
                <a:solidFill>
                  <a:schemeClr val="tx1"/>
                </a:solidFill>
              </a:rPr>
              <a:t>between </a:t>
            </a:r>
            <a:r>
              <a:rPr lang="en-US" sz="1400" b="1" dirty="0">
                <a:solidFill>
                  <a:schemeClr val="tx1"/>
                </a:solidFill>
              </a:rPr>
              <a:t>Nutrition Score and Fat</a:t>
            </a:r>
            <a:r>
              <a:rPr lang="en-US" sz="1400" dirty="0">
                <a:solidFill>
                  <a:schemeClr val="tx1"/>
                </a:solidFill>
              </a:rPr>
              <a:t> / Energy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00" y="324690"/>
            <a:ext cx="3979491" cy="863367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Correlation of numeric and categorical variables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3F9343-5445-D6A4-6D88-ED2260BC8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5070"/>
            <a:ext cx="4572000" cy="2474536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74F0C1-3EB4-43DB-DFF1-D732BA3295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98" y="2663892"/>
            <a:ext cx="4572002" cy="2474537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892957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933554"/>
            <a:ext cx="4433232" cy="355822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Hypothesis : Nutrition Score decreasing over time with healthy food trend</a:t>
            </a:r>
          </a:p>
          <a:p>
            <a:pPr>
              <a:lnSpc>
                <a:spcPct val="200000"/>
              </a:lnSpc>
            </a:pP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Hypothesis disproved by data</a:t>
            </a:r>
            <a:r>
              <a:rPr lang="en-US" sz="1400" b="1" dirty="0">
                <a:solidFill>
                  <a:schemeClr val="tx1"/>
                </a:solidFill>
              </a:rPr>
              <a:t>, Nutrition Score is increasing over time</a:t>
            </a:r>
            <a:r>
              <a:rPr lang="en-US" sz="1400" dirty="0">
                <a:solidFill>
                  <a:schemeClr val="tx1"/>
                </a:solidFill>
              </a:rPr>
              <a:t> (R = 0.57)</a:t>
            </a:r>
          </a:p>
          <a:p>
            <a:pPr>
              <a:lnSpc>
                <a:spcPct val="200000"/>
              </a:lnSpc>
            </a:pP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Number of Ingredients </a:t>
            </a:r>
            <a:r>
              <a:rPr lang="en-US" sz="1400" dirty="0">
                <a:solidFill>
                  <a:schemeClr val="tx1"/>
                </a:solidFill>
              </a:rPr>
              <a:t>possibly</a:t>
            </a:r>
            <a:r>
              <a:rPr lang="en-US" sz="1400" b="1" dirty="0">
                <a:solidFill>
                  <a:schemeClr val="tx1"/>
                </a:solidFill>
              </a:rPr>
              <a:t> from Palm Oil strongly decreasing (R = 0.55)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00" y="324690"/>
            <a:ext cx="3979491" cy="863367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Time series Analysis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3F9343-5445-D6A4-6D88-ED2260BC8B7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14789" y="5070"/>
            <a:ext cx="3561175" cy="254285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74F0C1-3EB4-43DB-DFF1-D732BA3295E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014789" y="2571750"/>
            <a:ext cx="3558666" cy="2566679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0386750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180381" y="1336833"/>
            <a:ext cx="4752209" cy="333719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Hypothesis : When keeping only nutrients, PCA would allow for a </a:t>
            </a:r>
            <a:r>
              <a:rPr lang="en-US" sz="1400" b="1" dirty="0">
                <a:solidFill>
                  <a:schemeClr val="tx1"/>
                </a:solidFill>
              </a:rPr>
              <a:t>clean separation between foods with different nutrition scores</a:t>
            </a:r>
          </a:p>
          <a:p>
            <a:pPr>
              <a:lnSpc>
                <a:spcPct val="200000"/>
              </a:lnSpc>
            </a:pP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PCA </a:t>
            </a:r>
            <a:r>
              <a:rPr lang="en-US" sz="1400" b="1" dirty="0">
                <a:solidFill>
                  <a:schemeClr val="tx1"/>
                </a:solidFill>
              </a:rPr>
              <a:t>is not able to differentiate between these products</a:t>
            </a:r>
            <a:r>
              <a:rPr lang="en-US" sz="1400" dirty="0">
                <a:solidFill>
                  <a:schemeClr val="tx1"/>
                </a:solidFill>
              </a:rPr>
              <a:t>, even when keeping only nutrients as variables.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01" y="324690"/>
            <a:ext cx="3864600" cy="863367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Applying Principal Component Analysis (PCA) to categories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4970DA-E858-4C3E-115E-8AC86BEE92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400403" y="5070"/>
            <a:ext cx="2789946" cy="254285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2F1553-C443-5416-1860-507BBAB07A4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386076" y="2571750"/>
            <a:ext cx="2816091" cy="2566679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8240878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3E2B22C-92CF-2229-334A-A4476BAA1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120686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4213793F-2F90-FD31-880A-E4EEBE5A25A9}"/>
              </a:ext>
            </a:extLst>
          </p:cNvPr>
          <p:cNvSpPr txBox="1">
            <a:spLocks/>
          </p:cNvSpPr>
          <p:nvPr/>
        </p:nvSpPr>
        <p:spPr>
          <a:xfrm>
            <a:off x="117599" y="673067"/>
            <a:ext cx="8908802" cy="4164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In this dataset,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Sugary Snacks is the most represented category at ~20% </a:t>
            </a: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171450" indent="0">
              <a:buNone/>
            </a:pP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The distribution of Carbohydrates is widely spread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with a high IQR.</a:t>
            </a:r>
          </a:p>
          <a:p>
            <a:endParaRPr lang="en-US" sz="16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None of the food products variables are normally distributed, and they all have an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unequal concentration</a:t>
            </a:r>
          </a:p>
          <a:p>
            <a:endParaRPr lang="en-US" sz="16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There is a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strong correlation between Saturated Fat and Nutrition Score</a:t>
            </a:r>
          </a:p>
          <a:p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The average nutrition score of new entries is increasing over time  New products are less healthy</a:t>
            </a:r>
          </a:p>
          <a:p>
            <a:endParaRPr lang="en-US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The number of additives with palm oil is decreasing over time 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The campaign against the use of palm oil is working</a:t>
            </a:r>
          </a:p>
          <a:p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83F98F5-674A-BD71-89AA-2F965CC75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70205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AF24A-EB88-79D1-5D17-DD39597FC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/>
              <a:t>Table of contents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B94CDB-A930-C137-DF22-D3377441CBBC}"/>
              </a:ext>
            </a:extLst>
          </p:cNvPr>
          <p:cNvSpPr txBox="1"/>
          <p:nvPr/>
        </p:nvSpPr>
        <p:spPr>
          <a:xfrm>
            <a:off x="673500" y="1603249"/>
            <a:ext cx="7797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>
                <a:latin typeface="Google Sans" panose="020B0604020202020204" charset="0"/>
              </a:rPr>
              <a:t>Introduction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sz="2000" dirty="0">
              <a:latin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 err="1">
                <a:latin typeface="Google Sans" panose="020B0604020202020204" charset="0"/>
              </a:rPr>
              <a:t>Dataset</a:t>
            </a:r>
            <a:endParaRPr lang="fr-FR" sz="2000" dirty="0">
              <a:latin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sz="2000" dirty="0">
              <a:latin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>
                <a:latin typeface="Google Sans" panose="020B0604020202020204" charset="0"/>
              </a:rPr>
              <a:t>Key figures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sz="2000" dirty="0">
              <a:latin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 err="1">
                <a:latin typeface="Google Sans" panose="020B0604020202020204" charset="0"/>
              </a:rPr>
              <a:t>Correlation</a:t>
            </a:r>
            <a:r>
              <a:rPr lang="fr-FR" sz="2000" dirty="0">
                <a:latin typeface="Google Sans" panose="020B0604020202020204" charset="0"/>
              </a:rPr>
              <a:t> </a:t>
            </a:r>
            <a:r>
              <a:rPr lang="fr-FR" sz="2000" dirty="0" err="1">
                <a:latin typeface="Google Sans" panose="020B0604020202020204" charset="0"/>
              </a:rPr>
              <a:t>analysis</a:t>
            </a:r>
            <a:endParaRPr lang="fr-FR" sz="2000" dirty="0">
              <a:latin typeface="Google Sans" panose="020B0604020202020204" charset="0"/>
            </a:endParaRPr>
          </a:p>
          <a:p>
            <a:endParaRPr lang="fr-FR" sz="2000" dirty="0">
              <a:latin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>
                <a:latin typeface="Google Sans" panose="020B060402020202020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1101335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3E2B22C-92CF-2229-334A-A4476BAA1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869704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3F98F5-674A-BD71-89AA-2F965CC75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4213793F-2F90-FD31-880A-E4EEBE5A25A9}"/>
              </a:ext>
            </a:extLst>
          </p:cNvPr>
          <p:cNvSpPr txBox="1">
            <a:spLocks/>
          </p:cNvSpPr>
          <p:nvPr/>
        </p:nvSpPr>
        <p:spPr>
          <a:xfrm>
            <a:off x="311398" y="874246"/>
            <a:ext cx="8637217" cy="4135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Project based on an the open food database (downloadable at https://world.openfoodfacts.org/)</a:t>
            </a:r>
          </a:p>
          <a:p>
            <a:endParaRPr lang="en-US" sz="1600" b="1" dirty="0">
              <a:solidFill>
                <a:srgbClr val="FF0000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Analyze the data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 </a:t>
            </a:r>
            <a:r>
              <a:rPr lang="en-US" sz="1600" dirty="0">
                <a:solidFill>
                  <a:schemeClr val="tx1"/>
                </a:solidFill>
              </a:rPr>
              <a:t>Univariate and bivariate analysis</a:t>
            </a:r>
          </a:p>
          <a:p>
            <a:endParaRPr lang="en-US" sz="1600" dirty="0">
              <a:solidFill>
                <a:srgbClr val="FF0000"/>
              </a:solidFill>
            </a:endParaRPr>
          </a:p>
          <a:p>
            <a:r>
              <a:rPr lang="en-US" sz="1600" b="1" dirty="0">
                <a:solidFill>
                  <a:schemeClr val="tx1"/>
                </a:solidFill>
              </a:rPr>
              <a:t>Main objective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 Present the analysis to a wide audience.</a:t>
            </a:r>
          </a:p>
          <a:p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Analysis of product data,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highlighting key figures</a:t>
            </a:r>
          </a:p>
          <a:p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Multivariate analyses  Measuring correlation</a:t>
            </a:r>
          </a:p>
          <a:p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Proving hypotheses  descriptive and exploratory analysis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73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27936-7DC4-1625-15D7-6DCEB7D27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</p:spTree>
    <p:extLst>
      <p:ext uri="{BB962C8B-B14F-4D97-AF65-F5344CB8AC3E}">
        <p14:creationId xmlns:p14="http://schemas.microsoft.com/office/powerpoint/2010/main" val="4050589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3F98F5-674A-BD71-89AA-2F965CC75D2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11398" y="238416"/>
            <a:ext cx="7797800" cy="414337"/>
          </a:xfrm>
        </p:spPr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4213793F-2F90-FD31-880A-E4EEBE5A25A9}"/>
              </a:ext>
            </a:extLst>
          </p:cNvPr>
          <p:cNvSpPr txBox="1">
            <a:spLocks/>
          </p:cNvSpPr>
          <p:nvPr/>
        </p:nvSpPr>
        <p:spPr>
          <a:xfrm>
            <a:off x="567707" y="745764"/>
            <a:ext cx="8521204" cy="43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Dataset = 1 csv table,  initially 161 columns</a:t>
            </a:r>
          </a:p>
          <a:p>
            <a:pPr marL="171450" indent="0">
              <a:buNone/>
            </a:pP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Filtered down to 20 columns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, </a:t>
            </a:r>
            <a:r>
              <a:rPr lang="en-US" sz="1600">
                <a:solidFill>
                  <a:schemeClr val="tx1"/>
                </a:solidFill>
                <a:sym typeface="Wingdings" panose="05000000000000000000" pitchFamily="2" charset="2"/>
              </a:rPr>
              <a:t>including 5 categorical  and 15numeric variables</a:t>
            </a: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Removed columns with more than 90% NA values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Removed tagged columns with duplicate information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Removed categorical variables with &gt;100 unique values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Removed site specific and user specific variables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Removed the quantity column since all nutrients are for 100g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Calculated 2 columns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: Nutrition score grades for UK and France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7978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3F98F5-674A-BD71-89AA-2F965CC75D2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11398" y="238416"/>
            <a:ext cx="7797800" cy="414337"/>
          </a:xfrm>
        </p:spPr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4213793F-2F90-FD31-880A-E4EEBE5A25A9}"/>
              </a:ext>
            </a:extLst>
          </p:cNvPr>
          <p:cNvSpPr txBox="1">
            <a:spLocks/>
          </p:cNvSpPr>
          <p:nvPr/>
        </p:nvSpPr>
        <p:spPr>
          <a:xfrm>
            <a:off x="311398" y="723176"/>
            <a:ext cx="8521204" cy="41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Removed rows with incoherent values (ex. 150g / 100g)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Removed rows based on maximal possible energy value for 100g (3762kJ)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Removed row with no energy information, and no information on all of the 3 principal nutrients (fat, proteins and carbohydrates)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Deleted duplicate rows and product names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Analysis of categorical variables and replacement of mistypes based on calculation of </a:t>
            </a:r>
            <a:r>
              <a:rPr lang="en-US" sz="1600" dirty="0" err="1">
                <a:solidFill>
                  <a:schemeClr val="tx1"/>
                </a:solidFill>
              </a:rPr>
              <a:t>Levenshtein</a:t>
            </a:r>
            <a:r>
              <a:rPr lang="en-US" sz="1600" dirty="0">
                <a:solidFill>
                  <a:schemeClr val="tx1"/>
                </a:solidFill>
              </a:rPr>
              <a:t> distance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Data imputation (median) for </a:t>
            </a:r>
            <a:r>
              <a:rPr lang="en-US" sz="1600" dirty="0" err="1">
                <a:solidFill>
                  <a:schemeClr val="tx1"/>
                </a:solidFill>
              </a:rPr>
              <a:t>NaN</a:t>
            </a:r>
            <a:r>
              <a:rPr lang="en-US" sz="1600" dirty="0">
                <a:solidFill>
                  <a:schemeClr val="tx1"/>
                </a:solidFill>
              </a:rPr>
              <a:t> numeric values</a:t>
            </a:r>
          </a:p>
          <a:p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322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0C78BCB-32F3-F952-8610-5F51DB329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figures</a:t>
            </a:r>
          </a:p>
        </p:txBody>
      </p:sp>
    </p:spTree>
    <p:extLst>
      <p:ext uri="{BB962C8B-B14F-4D97-AF65-F5344CB8AC3E}">
        <p14:creationId xmlns:p14="http://schemas.microsoft.com/office/powerpoint/2010/main" val="3848909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6412" y="1406962"/>
            <a:ext cx="4180778" cy="382055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Sugary snacks is the most represented category </a:t>
            </a:r>
            <a:r>
              <a:rPr lang="en-US" sz="1400" dirty="0">
                <a:solidFill>
                  <a:schemeClr val="tx1"/>
                </a:solidFill>
              </a:rPr>
              <a:t>with 19.2% of products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Salty snacks is the least represented category</a:t>
            </a:r>
            <a:r>
              <a:rPr lang="en-US" sz="1400" dirty="0">
                <a:solidFill>
                  <a:schemeClr val="tx1"/>
                </a:solidFill>
              </a:rPr>
              <a:t> with only 4.5% of products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There is a good repartition of Nutri Scores </a:t>
            </a:r>
            <a:r>
              <a:rPr lang="en-US" sz="1400" dirty="0">
                <a:solidFill>
                  <a:schemeClr val="tx1"/>
                </a:solidFill>
              </a:rPr>
              <a:t>with D and B the most and least represented at 22.2% and 18.7% respectively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01" y="324690"/>
            <a:ext cx="3864600" cy="863367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Repartition of food products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B65662-F3CE-E3E1-B698-33619895DF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10" r="1611"/>
          <a:stretch/>
        </p:blipFill>
        <p:spPr>
          <a:xfrm>
            <a:off x="4572000" y="13461"/>
            <a:ext cx="4572000" cy="256220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7154FB-08F0-0F03-F437-E22867F036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11" r="1711"/>
          <a:stretch/>
        </p:blipFill>
        <p:spPr>
          <a:xfrm>
            <a:off x="4572001" y="2581291"/>
            <a:ext cx="4572000" cy="256220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84087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661471"/>
            <a:ext cx="4571999" cy="382055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Carbohydrates has the widest </a:t>
            </a:r>
            <a:r>
              <a:rPr lang="en-US" sz="1400" b="1" dirty="0">
                <a:solidFill>
                  <a:schemeClr val="tx1"/>
                </a:solidFill>
              </a:rPr>
              <a:t>spread and Inter-Quartile Range (IQR)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Carbohydrates and Sugars </a:t>
            </a:r>
            <a:r>
              <a:rPr lang="en-US" sz="1400" dirty="0">
                <a:solidFill>
                  <a:schemeClr val="tx1"/>
                </a:solidFill>
              </a:rPr>
              <a:t>have the </a:t>
            </a:r>
            <a:r>
              <a:rPr lang="en-US" sz="1400" b="1" dirty="0">
                <a:solidFill>
                  <a:schemeClr val="tx1"/>
                </a:solidFill>
              </a:rPr>
              <a:t>highest variance, standard deviation</a:t>
            </a:r>
            <a:r>
              <a:rPr lang="en-US" sz="1400" dirty="0">
                <a:solidFill>
                  <a:schemeClr val="tx1"/>
                </a:solidFill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Salt and Sodium have the lowest variance, standard deviation, mean and median values.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Carbohydrates and Fat </a:t>
            </a:r>
            <a:r>
              <a:rPr lang="en-US" sz="1400" dirty="0">
                <a:solidFill>
                  <a:schemeClr val="tx1"/>
                </a:solidFill>
              </a:rPr>
              <a:t>have the </a:t>
            </a:r>
            <a:r>
              <a:rPr lang="en-US" sz="1400" b="1" dirty="0">
                <a:solidFill>
                  <a:schemeClr val="tx1"/>
                </a:solidFill>
              </a:rPr>
              <a:t>highest mean and median values.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Salt and Sodium </a:t>
            </a:r>
            <a:r>
              <a:rPr lang="en-US" sz="1400" dirty="0">
                <a:solidFill>
                  <a:schemeClr val="tx1"/>
                </a:solidFill>
              </a:rPr>
              <a:t>have the </a:t>
            </a:r>
            <a:r>
              <a:rPr lang="en-US" sz="1400" b="1" dirty="0">
                <a:solidFill>
                  <a:schemeClr val="tx1"/>
                </a:solidFill>
              </a:rPr>
              <a:t>highest Skewness and Kurtosis (</a:t>
            </a:r>
            <a:r>
              <a:rPr lang="en-US" sz="1400" b="1" dirty="0" err="1">
                <a:solidFill>
                  <a:schemeClr val="tx1"/>
                </a:solidFill>
              </a:rPr>
              <a:t>peakness</a:t>
            </a:r>
            <a:r>
              <a:rPr lang="en-US" sz="1400" b="1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01" y="324690"/>
            <a:ext cx="3864600" cy="863367"/>
          </a:xfrm>
        </p:spPr>
        <p:txBody>
          <a:bodyPr/>
          <a:lstStyle/>
          <a:p>
            <a:r>
              <a:rPr lang="en-US" sz="2200" b="1" dirty="0">
                <a:solidFill>
                  <a:schemeClr val="tx1"/>
                </a:solidFill>
              </a:rPr>
              <a:t>Distribution of Nutrients</a:t>
            </a:r>
            <a:endParaRPr lang="en-US" sz="2200" b="1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F4A7E7-FD6F-6C97-C672-8BF70ECE1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508840"/>
            <a:ext cx="4572000" cy="2474536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2ACBC1-0F57-B022-3594-5DDEB06343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2983376"/>
            <a:ext cx="4572001" cy="183543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319550837"/>
      </p:ext>
    </p:extLst>
  </p:cSld>
  <p:clrMapOvr>
    <a:masterClrMapping/>
  </p:clrMapOvr>
</p:sld>
</file>

<file path=ppt/theme/theme1.xml><?xml version="1.0" encoding="utf-8"?>
<a:theme xmlns:a="http://schemas.openxmlformats.org/drawingml/2006/main" name="Google GBO Template">
  <a:themeElements>
    <a:clrScheme name="Google Colours">
      <a:dk1>
        <a:srgbClr val="3C4043"/>
      </a:dk1>
      <a:lt1>
        <a:srgbClr val="5F6368"/>
      </a:lt1>
      <a:dk2>
        <a:srgbClr val="BDC1C6"/>
      </a:dk2>
      <a:lt2>
        <a:srgbClr val="F8F9FA"/>
      </a:lt2>
      <a:accent1>
        <a:srgbClr val="4285F4"/>
      </a:accent1>
      <a:accent2>
        <a:srgbClr val="EA4335"/>
      </a:accent2>
      <a:accent3>
        <a:srgbClr val="FBBC05"/>
      </a:accent3>
      <a:accent4>
        <a:srgbClr val="34A853"/>
      </a:accent4>
      <a:accent5>
        <a:srgbClr val="185ABC"/>
      </a:accent5>
      <a:accent6>
        <a:srgbClr val="B31412"/>
      </a:accent6>
      <a:hlink>
        <a:srgbClr val="1A73E8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3262</TotalTime>
  <Words>802</Words>
  <Application>Microsoft Office PowerPoint</Application>
  <PresentationFormat>On-screen Show (16:9)</PresentationFormat>
  <Paragraphs>111</Paragraphs>
  <Slides>20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Google Sans</vt:lpstr>
      <vt:lpstr>Google Sans Medium</vt:lpstr>
      <vt:lpstr>Roboto</vt:lpstr>
      <vt:lpstr>Helvetica Neue Light</vt:lpstr>
      <vt:lpstr>Arial</vt:lpstr>
      <vt:lpstr>Wingdings</vt:lpstr>
      <vt:lpstr>Google GBO Template</vt:lpstr>
      <vt:lpstr>PowerPoint Presentation</vt:lpstr>
      <vt:lpstr>Table of contents</vt:lpstr>
      <vt:lpstr>Introduction</vt:lpstr>
      <vt:lpstr>Dataset</vt:lpstr>
      <vt:lpstr>Dataset</vt:lpstr>
      <vt:lpstr>Data cleaning</vt:lpstr>
      <vt:lpstr>Key figures</vt:lpstr>
      <vt:lpstr>Repartition of food products</vt:lpstr>
      <vt:lpstr>Distribution of Nutrients</vt:lpstr>
      <vt:lpstr>Distribution of Nutrition Score and Energy</vt:lpstr>
      <vt:lpstr>Concentration of nutrients</vt:lpstr>
      <vt:lpstr>Correlation Analysis </vt:lpstr>
      <vt:lpstr>Correlation of numeric variables</vt:lpstr>
      <vt:lpstr>Association of categorical variables</vt:lpstr>
      <vt:lpstr>Correlation of numeric and categorical variables</vt:lpstr>
      <vt:lpstr>Time series Analysis</vt:lpstr>
      <vt:lpstr>Applying Principal Component Analysis (PCA) to categories</vt:lpstr>
      <vt:lpstr>Conclusion</vt:lpstr>
      <vt:lpstr>Conclusion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Octave Antoni</dc:creator>
  <cp:lastModifiedBy>Octave Antoni</cp:lastModifiedBy>
  <cp:revision>34</cp:revision>
  <dcterms:modified xsi:type="dcterms:W3CDTF">2022-12-22T12:01:46Z</dcterms:modified>
</cp:coreProperties>
</file>